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7" r:id="rId5"/>
    <p:sldId id="261" r:id="rId6"/>
    <p:sldId id="277" r:id="rId7"/>
    <p:sldId id="276" r:id="rId8"/>
    <p:sldId id="263" r:id="rId9"/>
    <p:sldId id="268" r:id="rId10"/>
    <p:sldId id="264" r:id="rId11"/>
    <p:sldId id="271" r:id="rId12"/>
    <p:sldId id="265" r:id="rId13"/>
    <p:sldId id="266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42980F-4EF5-4721-B459-CF472F00C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DE7476-CCF3-4251-B2DD-7E56C82730B3}" type="datetimeFigureOut">
              <a:rPr lang="sk-SK" smtClean="0"/>
              <a:pPr/>
              <a:t>8. 6. 2012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urekova@governanc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urekova@governance.s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ujobs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ia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24036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Formal qualifications versus non-cognitive skills in lower-skilled labor market segment: analyzing online job ads in Slovakia 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7486600" cy="2016224"/>
          </a:xfrm>
        </p:spPr>
        <p:txBody>
          <a:bodyPr>
            <a:normAutofit/>
          </a:bodyPr>
          <a:lstStyle/>
          <a:p>
            <a:r>
              <a:rPr lang="en-US" dirty="0" smtClean="0"/>
              <a:t>Lucia </a:t>
            </a:r>
            <a:r>
              <a:rPr lang="en-US" dirty="0" err="1" smtClean="0"/>
              <a:t>Kurekova</a:t>
            </a:r>
            <a:r>
              <a:rPr lang="en-US" dirty="0" smtClean="0"/>
              <a:t> (SGI) </a:t>
            </a:r>
            <a:r>
              <a:rPr lang="en-US" sz="1400" dirty="0" smtClean="0"/>
              <a:t>(</a:t>
            </a:r>
            <a:r>
              <a:rPr lang="en-US" sz="1400" dirty="0" smtClean="0">
                <a:hlinkClick r:id="rId2"/>
              </a:rPr>
              <a:t>kurekova@governance.sk</a:t>
            </a:r>
            <a:r>
              <a:rPr lang="en-US" sz="1400" dirty="0" smtClean="0"/>
              <a:t>)</a:t>
            </a:r>
          </a:p>
          <a:p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Beblavy</a:t>
            </a:r>
            <a:r>
              <a:rPr lang="en-US" dirty="0" smtClean="0"/>
              <a:t> (CEPS)</a:t>
            </a:r>
          </a:p>
          <a:p>
            <a:r>
              <a:rPr lang="en-US" dirty="0" err="1" smtClean="0"/>
              <a:t>Corina</a:t>
            </a:r>
            <a:r>
              <a:rPr lang="en-US" dirty="0" smtClean="0"/>
              <a:t> </a:t>
            </a:r>
            <a:r>
              <a:rPr lang="en-US" dirty="0" err="1" smtClean="0"/>
              <a:t>Haita</a:t>
            </a:r>
            <a:r>
              <a:rPr lang="en-US" dirty="0" smtClean="0"/>
              <a:t> (CEU) </a:t>
            </a:r>
          </a:p>
          <a:p>
            <a:endParaRPr lang="en-US" sz="2400" dirty="0"/>
          </a:p>
          <a:p>
            <a:r>
              <a:rPr lang="en-US" sz="2400" b="1" dirty="0" smtClean="0"/>
              <a:t>Bratislava Economic Meeting, June 8-9, 2012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32797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850106"/>
          </a:xfrm>
        </p:spPr>
        <p:txBody>
          <a:bodyPr/>
          <a:lstStyle/>
          <a:p>
            <a:r>
              <a:rPr lang="en-US" dirty="0" smtClean="0"/>
              <a:t>Key findings 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66124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Ideal low and medium-skilled worker needs to demonstrate considerable set of skills and qualities</a:t>
            </a:r>
          </a:p>
          <a:p>
            <a:pPr lvl="1"/>
            <a:r>
              <a:rPr lang="en-US" dirty="0" smtClean="0"/>
              <a:t>Only in two occupations was only primary level education requested in the majority of ads (ISCED 0-2) </a:t>
            </a:r>
          </a:p>
          <a:p>
            <a:pPr lvl="1"/>
            <a:r>
              <a:rPr lang="en-US" dirty="0" smtClean="0"/>
              <a:t>Majority of occupations – </a:t>
            </a:r>
            <a:r>
              <a:rPr lang="en-US" b="1" dirty="0" smtClean="0"/>
              <a:t>requested secondary education </a:t>
            </a:r>
            <a:r>
              <a:rPr lang="en-US" dirty="0" smtClean="0"/>
              <a:t>without </a:t>
            </a:r>
            <a:r>
              <a:rPr lang="en-US" dirty="0"/>
              <a:t>or with </a:t>
            </a:r>
            <a:r>
              <a:rPr lang="en-US" dirty="0" smtClean="0"/>
              <a:t>leaving examination  (ISCED 3-4)</a:t>
            </a:r>
          </a:p>
          <a:p>
            <a:pPr lvl="1"/>
            <a:r>
              <a:rPr lang="en-US" b="1" dirty="0" smtClean="0"/>
              <a:t>Non-cognitive skills and cognitive specific skills </a:t>
            </a:r>
            <a:r>
              <a:rPr lang="en-US" dirty="0" smtClean="0"/>
              <a:t>were more demanded than cognitive general and appearance across all </a:t>
            </a:r>
            <a:r>
              <a:rPr lang="en-US" dirty="0" smtClean="0"/>
              <a:t>occupations</a:t>
            </a:r>
          </a:p>
          <a:p>
            <a:pPr lvl="2"/>
            <a:r>
              <a:rPr lang="en-US" dirty="0" smtClean="0"/>
              <a:t>Among social skills – communication skills </a:t>
            </a:r>
          </a:p>
          <a:p>
            <a:pPr lvl="2"/>
            <a:r>
              <a:rPr lang="en-US" dirty="0" smtClean="0"/>
              <a:t>Among personal abilities/qualities – responsibility and flexibility </a:t>
            </a:r>
          </a:p>
          <a:p>
            <a:pPr lvl="1"/>
            <a:r>
              <a:rPr lang="en-US" dirty="0" smtClean="0"/>
              <a:t>Even </a:t>
            </a:r>
            <a:r>
              <a:rPr lang="en-US" dirty="0" smtClean="0"/>
              <a:t>among low-skilled occupations, relatively large share of ads desired </a:t>
            </a:r>
            <a:r>
              <a:rPr lang="en-US" b="1" dirty="0" smtClean="0"/>
              <a:t>knowledge of foreign language</a:t>
            </a:r>
          </a:p>
          <a:p>
            <a:pPr lvl="1"/>
            <a:r>
              <a:rPr lang="en-US" b="1" dirty="0" smtClean="0"/>
              <a:t>Experience</a:t>
            </a:r>
            <a:r>
              <a:rPr lang="en-US" dirty="0" smtClean="0"/>
              <a:t> was the single most requested </a:t>
            </a:r>
            <a:r>
              <a:rPr lang="en-US" dirty="0" smtClean="0"/>
              <a:t>factor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2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864096"/>
          </a:xfrm>
        </p:spPr>
        <p:txBody>
          <a:bodyPr/>
          <a:lstStyle/>
          <a:p>
            <a:r>
              <a:rPr lang="en-US" dirty="0" smtClean="0"/>
              <a:t>Key findings 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544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 variation exists between the analyzed occupations</a:t>
            </a:r>
          </a:p>
          <a:p>
            <a:pPr lvl="1"/>
            <a:r>
              <a:rPr lang="en-US" dirty="0" smtClean="0"/>
              <a:t>In the </a:t>
            </a:r>
            <a:r>
              <a:rPr lang="en-US" b="1" dirty="0" smtClean="0"/>
              <a:t>interactive service occupations </a:t>
            </a:r>
            <a:r>
              <a:rPr lang="en-US" dirty="0" smtClean="0"/>
              <a:t>– salesmen, waiters, barmen – employers expected </a:t>
            </a:r>
            <a:r>
              <a:rPr lang="en-US" b="1" dirty="0" smtClean="0"/>
              <a:t>higher skill intensity and variety </a:t>
            </a:r>
            <a:r>
              <a:rPr lang="en-US" dirty="0" smtClean="0"/>
              <a:t>than in remaining occupations</a:t>
            </a:r>
          </a:p>
          <a:p>
            <a:pPr lvl="1"/>
            <a:r>
              <a:rPr lang="en-US" b="1" dirty="0" smtClean="0"/>
              <a:t>Previous experience </a:t>
            </a:r>
            <a:r>
              <a:rPr lang="en-US" dirty="0" smtClean="0"/>
              <a:t>was requested especially when filling </a:t>
            </a:r>
            <a:r>
              <a:rPr lang="en-US" b="1" dirty="0" smtClean="0"/>
              <a:t>occupations which require specific skills (are vocations) or certification</a:t>
            </a:r>
            <a:r>
              <a:rPr lang="en-US" dirty="0" smtClean="0"/>
              <a:t> – drivers, plumber, electrician, cook,  tailor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Minimum education requirement did not correspond well to ISCO mapping – </a:t>
            </a:r>
            <a:r>
              <a:rPr lang="en-US" b="1" dirty="0" smtClean="0"/>
              <a:t>unskilled occupations required secondary education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Differences exists in relatively similar occupations </a:t>
            </a:r>
            <a:r>
              <a:rPr lang="en-US" sz="1200" dirty="0" smtClean="0"/>
              <a:t>(postman vs. currier)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b="1" dirty="0" smtClean="0"/>
              <a:t>Employers’ expectations with respect to minimum education requirements were more varied in the new occupations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00866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r>
              <a:rPr lang="en-US" dirty="0" smtClean="0"/>
              <a:t>Conclusions and implications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implications</a:t>
            </a:r>
          </a:p>
          <a:p>
            <a:pPr lvl="1"/>
            <a:r>
              <a:rPr lang="en-US" dirty="0" smtClean="0"/>
              <a:t>Online job ads data could be used as a rich source of data about micro-characteristics of labor market demand</a:t>
            </a:r>
          </a:p>
          <a:p>
            <a:pPr lvl="1"/>
            <a:r>
              <a:rPr lang="en-US" b="1" dirty="0" smtClean="0"/>
              <a:t>Informing</a:t>
            </a:r>
            <a:r>
              <a:rPr lang="en-US" dirty="0" smtClean="0"/>
              <a:t> demand-led approach to </a:t>
            </a:r>
            <a:r>
              <a:rPr lang="en-US" b="1" dirty="0" smtClean="0"/>
              <a:t>labor market policy </a:t>
            </a:r>
            <a:r>
              <a:rPr lang="en-US" dirty="0" smtClean="0"/>
              <a:t>- what types of skills could be ‘given’ to persons with disadvantaged position in the labor market </a:t>
            </a:r>
          </a:p>
          <a:p>
            <a:pPr lvl="1"/>
            <a:r>
              <a:rPr lang="en-US" dirty="0" smtClean="0"/>
              <a:t>Similar analysis could help identify the “least” and the “most” demanding occupations </a:t>
            </a:r>
          </a:p>
          <a:p>
            <a:pPr lvl="1"/>
            <a:r>
              <a:rPr lang="en-US" dirty="0" smtClean="0"/>
              <a:t>If conducted over time, could help to track what skills are on the rise or in decline</a:t>
            </a:r>
          </a:p>
          <a:p>
            <a:pPr lvl="1"/>
            <a:r>
              <a:rPr lang="en-US" b="1" dirty="0" smtClean="0"/>
              <a:t>New </a:t>
            </a:r>
            <a:r>
              <a:rPr lang="en-US" b="1" dirty="0"/>
              <a:t>approach to analyzing elements of recruitment process and labor matching</a:t>
            </a:r>
          </a:p>
          <a:p>
            <a:r>
              <a:rPr lang="en-US" dirty="0" smtClean="0"/>
              <a:t>Findings </a:t>
            </a:r>
            <a:r>
              <a:rPr lang="en-US" dirty="0"/>
              <a:t>are </a:t>
            </a:r>
            <a:r>
              <a:rPr lang="en-US" dirty="0" smtClean="0"/>
              <a:t>informative </a:t>
            </a:r>
            <a:r>
              <a:rPr lang="en-US" dirty="0"/>
              <a:t>for the Slovak education and skill formation </a:t>
            </a:r>
            <a:r>
              <a:rPr lang="en-US" dirty="0" smtClean="0"/>
              <a:t>system </a:t>
            </a:r>
            <a:r>
              <a:rPr lang="en-US" sz="1400" dirty="0"/>
              <a:t>(</a:t>
            </a:r>
            <a:r>
              <a:rPr lang="en-US" sz="1400" dirty="0" smtClean="0"/>
              <a:t>changes to existing curricula or preparation of new ones)</a:t>
            </a:r>
            <a:endParaRPr lang="en-US" sz="1400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1501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Cross-country analysis</a:t>
            </a:r>
          </a:p>
          <a:p>
            <a:pPr lvl="1"/>
            <a:r>
              <a:rPr lang="en-US" sz="2400" dirty="0" smtClean="0"/>
              <a:t>EURES</a:t>
            </a:r>
          </a:p>
          <a:p>
            <a:pPr lvl="1"/>
            <a:r>
              <a:rPr lang="en-US" sz="2400" dirty="0" smtClean="0"/>
              <a:t>Testing institutional </a:t>
            </a:r>
            <a:r>
              <a:rPr lang="en-US" sz="2400" dirty="0" smtClean="0"/>
              <a:t>context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Extending Slovak case in time (2004-2011) – boost and bust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Analysis </a:t>
            </a:r>
            <a:r>
              <a:rPr lang="en-US" sz="2400" dirty="0" smtClean="0"/>
              <a:t>of all skill levels – including high-skilled occupations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Including more skills – e.g. technical skills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217003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Thank you.</a:t>
            </a:r>
          </a:p>
          <a:p>
            <a:pPr algn="ctr"/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Comments welcome at: </a:t>
            </a:r>
            <a:r>
              <a:rPr lang="en-US" dirty="0" smtClean="0">
                <a:hlinkClick r:id="rId2"/>
              </a:rPr>
              <a:t>kurekova@governance.sk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7951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40059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92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61662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9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8748464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23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0891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03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568863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80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NEUJOBS project (</a:t>
            </a:r>
            <a:r>
              <a:rPr lang="en-US" sz="2400" dirty="0" smtClean="0">
                <a:hlinkClick r:id="rId2"/>
              </a:rPr>
              <a:t>www.neujobs.eu/</a:t>
            </a:r>
            <a:r>
              <a:rPr lang="en-US" sz="2400" dirty="0" smtClean="0"/>
              <a:t>): studies link between the socio-ecological transition and labor market changes </a:t>
            </a:r>
          </a:p>
          <a:p>
            <a:endParaRPr lang="en-US" sz="2400" dirty="0" smtClean="0"/>
          </a:p>
          <a:p>
            <a:r>
              <a:rPr lang="en-US" sz="2400" dirty="0" smtClean="0"/>
              <a:t>Focus on low-skilled labor market segment</a:t>
            </a:r>
          </a:p>
          <a:p>
            <a:endParaRPr lang="en-US" sz="2400" dirty="0" smtClean="0"/>
          </a:p>
          <a:p>
            <a:r>
              <a:rPr lang="en-US" sz="2400" dirty="0" smtClean="0"/>
              <a:t>Initially - cross-country focus in this paper, but was not feasible due to unsuitability of data </a:t>
            </a:r>
          </a:p>
          <a:p>
            <a:pPr>
              <a:buNone/>
            </a:pPr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5793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936104"/>
          </a:xfrm>
        </p:spPr>
        <p:txBody>
          <a:bodyPr/>
          <a:lstStyle/>
          <a:p>
            <a:r>
              <a:rPr lang="en-US" dirty="0" smtClean="0"/>
              <a:t>Aims and focus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300" dirty="0" smtClean="0"/>
              <a:t>Understanding </a:t>
            </a:r>
            <a:r>
              <a:rPr lang="en-US" sz="2300" dirty="0" smtClean="0"/>
              <a:t>labor </a:t>
            </a:r>
            <a:r>
              <a:rPr lang="en-US" sz="2300" dirty="0"/>
              <a:t>market demand</a:t>
            </a:r>
            <a:r>
              <a:rPr lang="sk-SK" sz="2300" dirty="0"/>
              <a:t> </a:t>
            </a:r>
            <a:r>
              <a:rPr lang="en-US" sz="2300" dirty="0" smtClean="0"/>
              <a:t>at the micro-level </a:t>
            </a:r>
            <a:r>
              <a:rPr lang="en-US" dirty="0" smtClean="0"/>
              <a:t>(relative </a:t>
            </a:r>
            <a:r>
              <a:rPr lang="en-US" dirty="0" smtClean="0"/>
              <a:t>lack of </a:t>
            </a:r>
            <a:r>
              <a:rPr lang="en-US" dirty="0" smtClean="0"/>
              <a:t>research) </a:t>
            </a:r>
            <a:endParaRPr lang="en-US" sz="2300" dirty="0" smtClean="0"/>
          </a:p>
          <a:p>
            <a:pPr marL="411480" lvl="1" indent="0">
              <a:buNone/>
              <a:defRPr/>
            </a:pPr>
            <a:endParaRPr lang="en-US" sz="2100" dirty="0"/>
          </a:p>
          <a:p>
            <a:pPr>
              <a:defRPr/>
            </a:pPr>
            <a:r>
              <a:rPr lang="en-GB" sz="2100" b="1" i="1" dirty="0" smtClean="0"/>
              <a:t>What </a:t>
            </a:r>
            <a:r>
              <a:rPr lang="en-GB" sz="2100" b="1" i="1" dirty="0"/>
              <a:t>types of skills are in demand among low-skilled </a:t>
            </a:r>
            <a:r>
              <a:rPr lang="en-GB" sz="2100" b="1" i="1" dirty="0" smtClean="0"/>
              <a:t>workers</a:t>
            </a:r>
            <a:r>
              <a:rPr lang="sk-SK" sz="2100" dirty="0" smtClean="0"/>
              <a:t>?</a:t>
            </a:r>
            <a:endParaRPr lang="en-US" sz="2100" dirty="0" smtClean="0"/>
          </a:p>
          <a:p>
            <a:pPr>
              <a:defRPr/>
            </a:pPr>
            <a:endParaRPr lang="en-US" sz="2100" dirty="0" smtClean="0"/>
          </a:p>
          <a:p>
            <a:pPr lvl="2"/>
            <a:r>
              <a:rPr lang="en-US" b="1" dirty="0" smtClean="0"/>
              <a:t>RQ1</a:t>
            </a:r>
            <a:r>
              <a:rPr lang="en-US" b="1" dirty="0" smtClean="0"/>
              <a:t>: </a:t>
            </a:r>
            <a:r>
              <a:rPr lang="en-US" i="1" dirty="0" smtClean="0"/>
              <a:t>What types of skills are demanded in the </a:t>
            </a:r>
            <a:r>
              <a:rPr lang="en-US" b="1" i="1" dirty="0" smtClean="0"/>
              <a:t>low- and medium skilled occupations</a:t>
            </a:r>
            <a:r>
              <a:rPr lang="en-US" i="1" dirty="0" smtClean="0"/>
              <a:t>?</a:t>
            </a:r>
          </a:p>
          <a:p>
            <a:pPr lvl="2"/>
            <a:r>
              <a:rPr lang="en-US" b="1" dirty="0" smtClean="0"/>
              <a:t>RQ2</a:t>
            </a:r>
            <a:r>
              <a:rPr lang="en-US" b="1" dirty="0" smtClean="0"/>
              <a:t>: </a:t>
            </a:r>
            <a:r>
              <a:rPr lang="en-US" i="1" dirty="0" smtClean="0"/>
              <a:t>How does the demand for skills (formal qualifications, cognitive, non-cognitive, experience) </a:t>
            </a:r>
            <a:r>
              <a:rPr lang="en-US" b="1" i="1" dirty="0" smtClean="0"/>
              <a:t>differ</a:t>
            </a:r>
            <a:r>
              <a:rPr lang="en-US" i="1" dirty="0" smtClean="0"/>
              <a:t> </a:t>
            </a:r>
            <a:r>
              <a:rPr lang="en-US" i="1" dirty="0" smtClean="0"/>
              <a:t>across different </a:t>
            </a:r>
            <a:r>
              <a:rPr lang="en-US" b="1" i="1" dirty="0" smtClean="0"/>
              <a:t>sectors and occupation groups</a:t>
            </a:r>
            <a:r>
              <a:rPr lang="en-US" i="1" dirty="0" smtClean="0"/>
              <a:t>?</a:t>
            </a:r>
          </a:p>
          <a:p>
            <a:pPr marL="457200" lvl="1" indent="0">
              <a:buNone/>
              <a:defRPr/>
            </a:pPr>
            <a:endParaRPr lang="en-US" sz="2100" dirty="0"/>
          </a:p>
          <a:p>
            <a:r>
              <a:rPr lang="en-US" sz="2100" dirty="0" smtClean="0"/>
              <a:t>Contributions: </a:t>
            </a:r>
            <a:endParaRPr lang="en-US" sz="2100" dirty="0" smtClean="0"/>
          </a:p>
          <a:p>
            <a:pPr lvl="1"/>
            <a:r>
              <a:rPr lang="en-US" sz="2100" dirty="0" smtClean="0"/>
              <a:t>Online job advertisements – systematic, comparable, large pool of data</a:t>
            </a:r>
          </a:p>
          <a:p>
            <a:pPr lvl="1"/>
            <a:r>
              <a:rPr lang="en-US" sz="2100" dirty="0" smtClean="0"/>
              <a:t>PROFESIA data (</a:t>
            </a:r>
            <a:r>
              <a:rPr lang="en-US" sz="2100" dirty="0" smtClean="0">
                <a:hlinkClick r:id="rId2"/>
              </a:rPr>
              <a:t>www.profesia.sk</a:t>
            </a:r>
            <a:r>
              <a:rPr lang="en-US" sz="2100" dirty="0" smtClean="0"/>
              <a:t>) </a:t>
            </a:r>
          </a:p>
          <a:p>
            <a:pPr lvl="1"/>
            <a:r>
              <a:rPr lang="en-US" sz="2100" dirty="0" smtClean="0"/>
              <a:t>Focus </a:t>
            </a:r>
            <a:r>
              <a:rPr lang="en-US" sz="2100" dirty="0" smtClean="0"/>
              <a:t>on </a:t>
            </a:r>
            <a:r>
              <a:rPr lang="en-US" sz="2100" dirty="0" smtClean="0"/>
              <a:t>Slovakia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8860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850106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Debate on the importance of formal qualifications in the labor market</a:t>
            </a:r>
          </a:p>
          <a:p>
            <a:pPr lvl="1"/>
            <a:r>
              <a:rPr lang="en-US" dirty="0" smtClean="0"/>
              <a:t>Merit versus social background (increased merit selection hypotheses) </a:t>
            </a:r>
          </a:p>
          <a:p>
            <a:pPr lvl="1"/>
            <a:r>
              <a:rPr lang="en-US" dirty="0" smtClean="0"/>
              <a:t>Overlooks other components of skills </a:t>
            </a:r>
            <a:endParaRPr lang="en-US" dirty="0" smtClean="0"/>
          </a:p>
          <a:p>
            <a:pPr lvl="1"/>
            <a:r>
              <a:rPr lang="en-US" dirty="0" smtClean="0"/>
              <a:t>Outdated, not directly applicable to relatively equalized post-socialized countries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Debate on the relative importance of non-cognitive and other non-meritocratic skills </a:t>
            </a:r>
          </a:p>
          <a:p>
            <a:pPr lvl="1"/>
            <a:r>
              <a:rPr lang="en-US" dirty="0" smtClean="0"/>
              <a:t>Related to the growth of service sector – interactive service work</a:t>
            </a:r>
          </a:p>
          <a:p>
            <a:pPr lvl="1"/>
            <a:r>
              <a:rPr lang="en-US" dirty="0" smtClean="0"/>
              <a:t>Likely to differ depending on the institutional background – especially education and skill formation system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Approached through </a:t>
            </a:r>
            <a:r>
              <a:rPr lang="en-US" dirty="0" smtClean="0"/>
              <a:t>the </a:t>
            </a:r>
            <a:r>
              <a:rPr lang="en-US" b="1" dirty="0" smtClean="0"/>
              <a:t>analysis of job advertisements </a:t>
            </a:r>
          </a:p>
          <a:p>
            <a:pPr lvl="1"/>
            <a:r>
              <a:rPr lang="en-US" dirty="0" smtClean="0"/>
              <a:t>Source of information about skills that employers seek</a:t>
            </a:r>
          </a:p>
          <a:p>
            <a:pPr lvl="1"/>
            <a:r>
              <a:rPr lang="en-US" dirty="0" smtClean="0"/>
              <a:t>Content analysis</a:t>
            </a:r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4871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5544616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sk-SK" sz="2400" dirty="0"/>
              <a:t>Private </a:t>
            </a:r>
            <a:r>
              <a:rPr lang="en-US" sz="2400" dirty="0" smtClean="0"/>
              <a:t>job portal (www.profesia.sk)</a:t>
            </a:r>
            <a:endParaRPr lang="en-US" sz="2400" dirty="0"/>
          </a:p>
          <a:p>
            <a:pPr lvl="1">
              <a:defRPr/>
            </a:pPr>
            <a:r>
              <a:rPr lang="en-US" sz="2200" dirty="0"/>
              <a:t>Major job portal with long data collection history</a:t>
            </a:r>
          </a:p>
          <a:p>
            <a:pPr lvl="1">
              <a:defRPr/>
            </a:pPr>
            <a:r>
              <a:rPr lang="en-US" sz="2200" dirty="0" smtClean="0"/>
              <a:t>Collects demand </a:t>
            </a:r>
            <a:r>
              <a:rPr lang="en-US" sz="2200" dirty="0"/>
              <a:t>(job ads) and supply data (CVs</a:t>
            </a:r>
            <a:r>
              <a:rPr lang="en-US" sz="2200" dirty="0" smtClean="0"/>
              <a:t>)</a:t>
            </a:r>
          </a:p>
          <a:p>
            <a:pPr lvl="1">
              <a:defRPr/>
            </a:pPr>
            <a:r>
              <a:rPr lang="en-US" sz="2200" dirty="0" smtClean="0"/>
              <a:t>2011: 135 000 distinct job ads/vacancies &amp; nearly 100 000 CVs</a:t>
            </a:r>
          </a:p>
          <a:p>
            <a:pPr lvl="1">
              <a:defRPr/>
            </a:pPr>
            <a:r>
              <a:rPr lang="en-US" sz="2200" dirty="0" smtClean="0"/>
              <a:t>Job ads as well as applicants situated in the medium and low-skilled segment</a:t>
            </a:r>
          </a:p>
          <a:p>
            <a:pPr marL="411480" lvl="1" indent="0">
              <a:buNone/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400" dirty="0" smtClean="0"/>
              <a:t>Custom-made request</a:t>
            </a:r>
          </a:p>
          <a:p>
            <a:pPr lvl="1">
              <a:defRPr/>
            </a:pPr>
            <a:r>
              <a:rPr lang="en-US" dirty="0" smtClean="0"/>
              <a:t>Selected occupations – decided to represent  a variety of occupations</a:t>
            </a:r>
          </a:p>
          <a:p>
            <a:pPr lvl="1">
              <a:defRPr/>
            </a:pPr>
            <a:r>
              <a:rPr lang="en-US" dirty="0" smtClean="0"/>
              <a:t>2007-2011 – after cleaning, over 50 000 job ads with specified content </a:t>
            </a:r>
          </a:p>
          <a:p>
            <a:pPr lvl="1">
              <a:defRPr/>
            </a:pPr>
            <a:r>
              <a:rPr lang="en-US" dirty="0" smtClean="0"/>
              <a:t>Data is structured and very rich</a:t>
            </a:r>
          </a:p>
          <a:p>
            <a:pPr lvl="2">
              <a:defRPr/>
            </a:pPr>
            <a:r>
              <a:rPr lang="en-US" dirty="0" smtClean="0"/>
              <a:t>Mandatory fields: education level requested, job description, location, occupation, some skills </a:t>
            </a:r>
            <a:r>
              <a:rPr lang="en-US" sz="1500" dirty="0" smtClean="0"/>
              <a:t>(computer, languages) </a:t>
            </a:r>
            <a:r>
              <a:rPr lang="en-US" dirty="0" smtClean="0"/>
              <a:t>also selected </a:t>
            </a:r>
          </a:p>
          <a:p>
            <a:pPr lvl="2">
              <a:defRPr/>
            </a:pPr>
            <a:r>
              <a:rPr lang="en-US" dirty="0" smtClean="0"/>
              <a:t>Additional information: who posts the ad </a:t>
            </a:r>
            <a:r>
              <a:rPr lang="en-US" sz="1500" dirty="0" smtClean="0"/>
              <a:t>(firm or agency) </a:t>
            </a:r>
            <a:r>
              <a:rPr lang="en-US" dirty="0" smtClean="0"/>
              <a:t>and in which language 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7870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2009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33664"/>
            <a:ext cx="468052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864096"/>
          </a:xfrm>
        </p:spPr>
        <p:txBody>
          <a:bodyPr/>
          <a:lstStyle/>
          <a:p>
            <a:r>
              <a:rPr lang="en-US" dirty="0" smtClean="0"/>
              <a:t>Skills and occupations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u="sng" dirty="0" smtClean="0"/>
              <a:t>Categorization of skills</a:t>
            </a:r>
          </a:p>
          <a:p>
            <a:pPr lvl="1"/>
            <a:r>
              <a:rPr lang="en-US" dirty="0" smtClean="0"/>
              <a:t>Formal education</a:t>
            </a:r>
          </a:p>
          <a:p>
            <a:pPr lvl="1"/>
            <a:r>
              <a:rPr lang="en-US" dirty="0" smtClean="0"/>
              <a:t>Cognitive skills: general and specific</a:t>
            </a:r>
          </a:p>
          <a:p>
            <a:pPr lvl="1"/>
            <a:r>
              <a:rPr lang="en-US" dirty="0" smtClean="0"/>
              <a:t>Non-cognitive skills: social and personal qualities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Experience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u="sng" dirty="0" smtClean="0"/>
              <a:t>Selection of occupations</a:t>
            </a:r>
          </a:p>
          <a:p>
            <a:pPr lvl="1"/>
            <a:r>
              <a:rPr lang="en-US" dirty="0" smtClean="0"/>
              <a:t>Different sectors</a:t>
            </a:r>
          </a:p>
          <a:p>
            <a:pPr lvl="2"/>
            <a:r>
              <a:rPr lang="en-US" dirty="0" smtClean="0"/>
              <a:t>Service occupations</a:t>
            </a:r>
          </a:p>
          <a:p>
            <a:pPr lvl="2"/>
            <a:r>
              <a:rPr lang="en-US" dirty="0" smtClean="0"/>
              <a:t>Industry occupations</a:t>
            </a:r>
          </a:p>
          <a:p>
            <a:pPr lvl="2"/>
            <a:r>
              <a:rPr lang="en-US" dirty="0" smtClean="0"/>
              <a:t>‘New’ occupations </a:t>
            </a:r>
          </a:p>
          <a:p>
            <a:pPr lvl="1"/>
            <a:r>
              <a:rPr lang="en-US" dirty="0" smtClean="0"/>
              <a:t>Different ISCO 88 skill levels</a:t>
            </a:r>
          </a:p>
        </p:txBody>
      </p:sp>
    </p:spTree>
    <p:extLst>
      <p:ext uri="{BB962C8B-B14F-4D97-AF65-F5344CB8AC3E}">
        <p14:creationId xmlns:p14="http://schemas.microsoft.com/office/powerpoint/2010/main" xmlns="" val="205026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84887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615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 of skills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92088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1544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186</TotalTime>
  <Words>802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Formal qualifications versus non-cognitive skills in lower-skilled labor market segment: analyzing online job ads in Slovakia </vt:lpstr>
      <vt:lpstr>Background</vt:lpstr>
      <vt:lpstr>Aims and focus</vt:lpstr>
      <vt:lpstr>Literature</vt:lpstr>
      <vt:lpstr>Data</vt:lpstr>
      <vt:lpstr>Slide 6</vt:lpstr>
      <vt:lpstr>Skills and occupations</vt:lpstr>
      <vt:lpstr>Occupations</vt:lpstr>
      <vt:lpstr>Categorization of skills</vt:lpstr>
      <vt:lpstr>Key findings I</vt:lpstr>
      <vt:lpstr>Key findings II</vt:lpstr>
      <vt:lpstr>Conclusions and implications</vt:lpstr>
      <vt:lpstr>Next steps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qualifications versus non-cognitive skills in lower-skilled labor market segment: analyzing online job ads in Slovakia</dc:title>
  <dc:creator>SGI</dc:creator>
  <cp:lastModifiedBy>Lucia</cp:lastModifiedBy>
  <cp:revision>22</cp:revision>
  <dcterms:created xsi:type="dcterms:W3CDTF">2012-03-19T10:36:28Z</dcterms:created>
  <dcterms:modified xsi:type="dcterms:W3CDTF">2012-06-08T07:43:00Z</dcterms:modified>
</cp:coreProperties>
</file>